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8"/>
  </p:notes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  <p:sldId id="265" r:id="rId45"/>
    <p:sldId id="266" r:id="rId46"/>
    <p:sldId id="267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othic A1" charset="1" panose="00000000000000000000"/>
      <p:regular r:id="rId10"/>
    </p:embeddedFont>
    <p:embeddedFont>
      <p:font typeface="Gothic A1 Bold" charset="1" panose="00000000000000000000"/>
      <p:regular r:id="rId11"/>
    </p:embeddedFont>
    <p:embeddedFont>
      <p:font typeface="Gothic A1 Thin" charset="1" panose="00000000000000000000"/>
      <p:regular r:id="rId12"/>
    </p:embeddedFont>
    <p:embeddedFont>
      <p:font typeface="Gothic A1 Light" charset="1" panose="00000000000000000000"/>
      <p:regular r:id="rId13"/>
    </p:embeddedFont>
    <p:embeddedFont>
      <p:font typeface="Gothic A1 Medium" charset="1" panose="00000000000000000000"/>
      <p:regular r:id="rId14"/>
    </p:embeddedFont>
    <p:embeddedFont>
      <p:font typeface="Gothic A1 Semi-Bold" charset="1" panose="00000000000000000000"/>
      <p:regular r:id="rId15"/>
    </p:embeddedFont>
    <p:embeddedFont>
      <p:font typeface="Gothic A1 Ultra-Bold" charset="1" panose="00000000000000000000"/>
      <p:regular r:id="rId16"/>
    </p:embeddedFont>
    <p:embeddedFont>
      <p:font typeface="Gothic A1 Heavy" charset="1" panose="00000000000000000000"/>
      <p:regular r:id="rId17"/>
    </p:embeddedFont>
    <p:embeddedFont>
      <p:font typeface="Now" charset="1" panose="00000500000000000000"/>
      <p:regular r:id="rId18"/>
    </p:embeddedFont>
    <p:embeddedFont>
      <p:font typeface="Now Bold" charset="1" panose="00000800000000000000"/>
      <p:regular r:id="rId19"/>
    </p:embeddedFont>
    <p:embeddedFont>
      <p:font typeface="Now Thin" charset="1" panose="00000300000000000000"/>
      <p:regular r:id="rId20"/>
    </p:embeddedFont>
    <p:embeddedFont>
      <p:font typeface="Now Light" charset="1" panose="00000400000000000000"/>
      <p:regular r:id="rId21"/>
    </p:embeddedFont>
    <p:embeddedFont>
      <p:font typeface="Now Medium" charset="1" panose="00000600000000000000"/>
      <p:regular r:id="rId22"/>
    </p:embeddedFont>
    <p:embeddedFont>
      <p:font typeface="Now Heavy" charset="1" panose="00000A00000000000000"/>
      <p:regular r:id="rId23"/>
    </p:embeddedFont>
    <p:embeddedFont>
      <p:font typeface="Open Sauce" charset="1" panose="00000500000000000000"/>
      <p:regular r:id="rId24"/>
    </p:embeddedFont>
    <p:embeddedFont>
      <p:font typeface="Open Sauce Bold" charset="1" panose="00000800000000000000"/>
      <p:regular r:id="rId25"/>
    </p:embeddedFont>
    <p:embeddedFont>
      <p:font typeface="Open Sauce Italics" charset="1" panose="00000500000000000000"/>
      <p:regular r:id="rId26"/>
    </p:embeddedFont>
    <p:embeddedFont>
      <p:font typeface="Open Sauce Bold Italics" charset="1" panose="00000800000000000000"/>
      <p:regular r:id="rId27"/>
    </p:embeddedFont>
    <p:embeddedFont>
      <p:font typeface="Open Sauce Light" charset="1" panose="00000400000000000000"/>
      <p:regular r:id="rId28"/>
    </p:embeddedFont>
    <p:embeddedFont>
      <p:font typeface="Open Sauce Light Italics" charset="1" panose="00000400000000000000"/>
      <p:regular r:id="rId29"/>
    </p:embeddedFont>
    <p:embeddedFont>
      <p:font typeface="Open Sauce Medium" charset="1" panose="00000600000000000000"/>
      <p:regular r:id="rId30"/>
    </p:embeddedFont>
    <p:embeddedFont>
      <p:font typeface="Open Sauce Medium Italics" charset="1" panose="00000600000000000000"/>
      <p:regular r:id="rId31"/>
    </p:embeddedFont>
    <p:embeddedFont>
      <p:font typeface="Open Sauce Semi-Bold" charset="1" panose="00000700000000000000"/>
      <p:regular r:id="rId32"/>
    </p:embeddedFont>
    <p:embeddedFont>
      <p:font typeface="Open Sauce Semi-Bold Italics" charset="1" panose="00000700000000000000"/>
      <p:regular r:id="rId33"/>
    </p:embeddedFont>
    <p:embeddedFont>
      <p:font typeface="Open Sauce Heavy" charset="1" panose="00000A00000000000000"/>
      <p:regular r:id="rId34"/>
    </p:embeddedFont>
    <p:embeddedFont>
      <p:font typeface="Open Sauce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45" Target="slides/slide10.xml" Type="http://schemas.openxmlformats.org/officeDocument/2006/relationships/slide"/><Relationship Id="rId46" Target="slides/slide11.xml" Type="http://schemas.openxmlformats.org/officeDocument/2006/relationships/slide"/><Relationship Id="rId47" Target="slides/slide12.xml" Type="http://schemas.openxmlformats.org/officeDocument/2006/relationships/slide"/><Relationship Id="rId48" Target="notesMasters/notesMaster1.xml" Type="http://schemas.openxmlformats.org/officeDocument/2006/relationships/notesMaster"/><Relationship Id="rId49" Target="theme/theme2.xml" Type="http://schemas.openxmlformats.org/officeDocument/2006/relationships/theme"/><Relationship Id="rId5" Target="tableStyles.xml" Type="http://schemas.openxmlformats.org/officeDocument/2006/relationships/tableStyles"/><Relationship Id="rId50" Target="notesSlides/notesSlide1.xml" Type="http://schemas.openxmlformats.org/officeDocument/2006/relationships/notesSlide"/><Relationship Id="rId51" Target="notesSlides/notesSlide2.xml" Type="http://schemas.openxmlformats.org/officeDocument/2006/relationships/notesSlide"/><Relationship Id="rId52" Target="notesSlides/notesSlide3.xml" Type="http://schemas.openxmlformats.org/officeDocument/2006/relationships/notesSlide"/><Relationship Id="rId53" Target="notesSlides/notesSlide4.xml" Type="http://schemas.openxmlformats.org/officeDocument/2006/relationships/notes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Porter Stemming이란 말의 어미를 제거하는 걸 의미한다.</a:t>
            </a:r>
          </a:p>
          <a:p>
            <a:r>
              <a:rPr lang="en-US"/>
              <a:t>그렇게 해서 어간만을 얻어내는 것을 Stemming 과정이라고 하며, </a:t>
            </a:r>
          </a:p>
          <a:p>
            <a:r>
              <a:rPr lang="en-US"/>
              <a:t>간혹 단어에 따라 어간이 변형 되는 것을 추출하는 작업을 </a:t>
            </a:r>
          </a:p>
          <a:p>
            <a:r>
              <a:rPr lang="en-US"/>
              <a:t>lemmatization이라고 한다.</a:t>
            </a:r>
          </a:p>
          <a:p>
            <a:r>
              <a:rPr lang="en-US"/>
              <a:t/>
            </a:r>
          </a:p>
          <a:p>
            <a:r>
              <a:rPr lang="en-US"/>
              <a:t>Porter Stemmer만 조사하는 것이 이번 발표의 최우선이므로 제한다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Porter Stemmer의 개선형인 Krovetz Stemmer가 있습니다.</a:t>
            </a:r>
          </a:p>
          <a:p>
            <a:r>
              <a:rPr lang="en-US"/>
              <a:t>여기에서는 조금 더 나은 어간을 찾을 수 있는 것을 확인 할 수 있습니다.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교수님의 논문 reference에 있는 것을 인용했습니다.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크게 Porter Stemmer는 이러한 5단계로 나눌 수 있는데 세부적인 규칙으로 들어가게 된다면 50가지에 이르게 된다고 합니다.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11838" y="723457"/>
            <a:ext cx="16864324" cy="8840087"/>
            <a:chOff x="0" y="0"/>
            <a:chExt cx="4441633" cy="232825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41632" cy="2328253"/>
            </a:xfrm>
            <a:custGeom>
              <a:avLst/>
              <a:gdLst/>
              <a:ahLst/>
              <a:cxnLst/>
              <a:rect r="r" b="b" t="t" l="l"/>
              <a:pathLst>
                <a:path h="2328253" w="4441632">
                  <a:moveTo>
                    <a:pt x="0" y="0"/>
                  </a:moveTo>
                  <a:lnTo>
                    <a:pt x="4441632" y="0"/>
                  </a:lnTo>
                  <a:lnTo>
                    <a:pt x="4441632" y="2328253"/>
                  </a:lnTo>
                  <a:lnTo>
                    <a:pt x="0" y="2328253"/>
                  </a:lnTo>
                  <a:close/>
                </a:path>
              </a:pathLst>
            </a:custGeom>
            <a:solidFill>
              <a:srgbClr val="004CC7">
                <a:alpha val="9490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979127" y="3892519"/>
            <a:ext cx="8329746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001"/>
              </a:lnSpc>
            </a:pPr>
            <a:r>
              <a:rPr lang="en-US" sz="8001" spc="-320">
                <a:solidFill>
                  <a:srgbClr val="FFFFFF"/>
                </a:solidFill>
                <a:latin typeface="Gothic A1 Heavy"/>
              </a:rPr>
              <a:t>Porter Stemming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23470" y="7777229"/>
            <a:ext cx="4181475" cy="67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9"/>
              </a:lnSpc>
              <a:spcBef>
                <a:spcPct val="0"/>
              </a:spcBef>
            </a:pPr>
            <a:r>
              <a:rPr lang="en-US" sz="3999" spc="-159">
                <a:solidFill>
                  <a:srgbClr val="FFFFFF"/>
                </a:solidFill>
                <a:latin typeface="Gothic A1 Heavy"/>
              </a:rPr>
              <a:t>201812167 이진형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3207" y="1892462"/>
            <a:ext cx="10162339" cy="8222391"/>
          </a:xfrm>
          <a:custGeom>
            <a:avLst/>
            <a:gdLst/>
            <a:ahLst/>
            <a:cxnLst/>
            <a:rect r="r" b="b" t="t" l="l"/>
            <a:pathLst>
              <a:path h="8222391" w="10162339">
                <a:moveTo>
                  <a:pt x="0" y="0"/>
                </a:moveTo>
                <a:lnTo>
                  <a:pt x="10162339" y="0"/>
                </a:lnTo>
                <a:lnTo>
                  <a:pt x="10162339" y="8222391"/>
                </a:lnTo>
                <a:lnTo>
                  <a:pt x="0" y="82223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43207" y="894242"/>
            <a:ext cx="12726110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4단계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43207" y="2702453"/>
            <a:ext cx="10938361" cy="4375344"/>
          </a:xfrm>
          <a:custGeom>
            <a:avLst/>
            <a:gdLst/>
            <a:ahLst/>
            <a:cxnLst/>
            <a:rect r="r" b="b" t="t" l="l"/>
            <a:pathLst>
              <a:path h="4375344" w="10938361">
                <a:moveTo>
                  <a:pt x="0" y="0"/>
                </a:moveTo>
                <a:lnTo>
                  <a:pt x="10938361" y="0"/>
                </a:lnTo>
                <a:lnTo>
                  <a:pt x="10938361" y="4375344"/>
                </a:lnTo>
                <a:lnTo>
                  <a:pt x="0" y="43753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43207" y="894242"/>
            <a:ext cx="12726110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5단계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153294" y="1960328"/>
            <a:ext cx="13066259" cy="3972965"/>
          </a:xfrm>
          <a:custGeom>
            <a:avLst/>
            <a:gdLst/>
            <a:ahLst/>
            <a:cxnLst/>
            <a:rect r="r" b="b" t="t" l="l"/>
            <a:pathLst>
              <a:path h="3972965" w="13066259">
                <a:moveTo>
                  <a:pt x="0" y="0"/>
                </a:moveTo>
                <a:lnTo>
                  <a:pt x="13066259" y="0"/>
                </a:lnTo>
                <a:lnTo>
                  <a:pt x="13066259" y="3972964"/>
                </a:lnTo>
                <a:lnTo>
                  <a:pt x="0" y="3972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153294" y="6350202"/>
            <a:ext cx="5602173" cy="3311782"/>
          </a:xfrm>
          <a:custGeom>
            <a:avLst/>
            <a:gdLst/>
            <a:ahLst/>
            <a:cxnLst/>
            <a:rect r="r" b="b" t="t" l="l"/>
            <a:pathLst>
              <a:path h="3311782" w="5602173">
                <a:moveTo>
                  <a:pt x="0" y="0"/>
                </a:moveTo>
                <a:lnTo>
                  <a:pt x="5602173" y="0"/>
                </a:lnTo>
                <a:lnTo>
                  <a:pt x="5602173" y="3311782"/>
                </a:lnTo>
                <a:lnTo>
                  <a:pt x="0" y="33117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666541"/>
            <a:ext cx="12055056" cy="9782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68"/>
              </a:lnSpc>
            </a:pPr>
            <a:r>
              <a:rPr lang="en-US" sz="7368">
                <a:solidFill>
                  <a:srgbClr val="004CC7"/>
                </a:solidFill>
                <a:latin typeface="Now Heavy"/>
              </a:rPr>
              <a:t>PORTER STEMMER의 실행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104087" y="7396598"/>
            <a:ext cx="4115466" cy="1458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19"/>
              </a:lnSpc>
              <a:spcBef>
                <a:spcPct val="0"/>
              </a:spcBef>
            </a:pPr>
            <a:r>
              <a:rPr lang="en-US" sz="7861" spc="-314">
                <a:solidFill>
                  <a:srgbClr val="004CC7"/>
                </a:solidFill>
                <a:ea typeface="Gothic A1 Heavy"/>
              </a:rPr>
              <a:t>실행 결과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72395" y="5143500"/>
            <a:ext cx="1743211" cy="174321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004CC7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203200" y="-47625"/>
              <a:ext cx="406400" cy="758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12469" y="818229"/>
            <a:ext cx="12346047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STEMMING이란?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42657" y="3159921"/>
            <a:ext cx="11002685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latin typeface="Gothic A1 Heavy"/>
              </a:rPr>
              <a:t>Connected, Connection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82505" y="8007319"/>
            <a:ext cx="3922990" cy="1250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latin typeface="Gothic A1 Heavy"/>
              </a:rPr>
              <a:t>Connect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818229"/>
            <a:ext cx="13663599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STEMMING이 어려운 이유(1)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90202" y="3114755"/>
            <a:ext cx="11907595" cy="6270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6"/>
              </a:lnSpc>
            </a:pPr>
            <a:r>
              <a:rPr lang="en-US" sz="7458" spc="-298">
                <a:solidFill>
                  <a:srgbClr val="004CC7"/>
                </a:solidFill>
                <a:ea typeface="Gothic A1 Heavy"/>
              </a:rPr>
              <a:t>어근의 차이가 의미 차이 발생</a:t>
            </a:r>
          </a:p>
          <a:p>
            <a:pPr algn="ctr">
              <a:lnSpc>
                <a:spcPts val="9696"/>
              </a:lnSpc>
            </a:pPr>
            <a:r>
              <a:rPr lang="en-US" sz="7458" spc="-298">
                <a:solidFill>
                  <a:srgbClr val="004CC7"/>
                </a:solidFill>
                <a:latin typeface="Gothic A1 Heavy"/>
              </a:rPr>
              <a:t>Wand : 지팡이</a:t>
            </a:r>
          </a:p>
          <a:p>
            <a:pPr algn="ctr">
              <a:lnSpc>
                <a:spcPts val="9696"/>
              </a:lnSpc>
            </a:pPr>
            <a:r>
              <a:rPr lang="en-US" sz="7458" spc="-298">
                <a:solidFill>
                  <a:srgbClr val="004CC7"/>
                </a:solidFill>
                <a:latin typeface="Gothic A1 Heavy"/>
              </a:rPr>
              <a:t>Wander :떠돌다</a:t>
            </a:r>
          </a:p>
          <a:p>
            <a:pPr algn="ctr">
              <a:lnSpc>
                <a:spcPts val="9696"/>
              </a:lnSpc>
            </a:pPr>
            <a:r>
              <a:rPr lang="en-US" sz="7458" spc="-298">
                <a:solidFill>
                  <a:srgbClr val="004CC7"/>
                </a:solidFill>
                <a:latin typeface="Gothic A1 Heavy"/>
              </a:rPr>
              <a:t>.</a:t>
            </a:r>
          </a:p>
          <a:p>
            <a:pPr algn="ctr">
              <a:lnSpc>
                <a:spcPts val="9696"/>
              </a:lnSpc>
              <a:spcBef>
                <a:spcPct val="0"/>
              </a:spcBef>
            </a:pPr>
            <a:r>
              <a:rPr lang="en-US" sz="7458" spc="-298">
                <a:solidFill>
                  <a:srgbClr val="004CC7"/>
                </a:solidFill>
                <a:latin typeface="Gothic A1 Heavy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12469" y="818229"/>
            <a:ext cx="13663599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STEMMING이 어려운 이유(2)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131225" y="4269184"/>
            <a:ext cx="10025551" cy="4178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593"/>
              </a:lnSpc>
            </a:pPr>
            <a:r>
              <a:rPr lang="en-US" sz="8148" spc="-325">
                <a:solidFill>
                  <a:srgbClr val="004CC7"/>
                </a:solidFill>
                <a:latin typeface="Gothic A1 Heavy"/>
              </a:rPr>
              <a:t>Deceive /Deception</a:t>
            </a:r>
          </a:p>
          <a:p>
            <a:pPr algn="just">
              <a:lnSpc>
                <a:spcPts val="10593"/>
              </a:lnSpc>
            </a:pPr>
            <a:r>
              <a:rPr lang="en-US" sz="8148" spc="-325">
                <a:solidFill>
                  <a:srgbClr val="004CC7"/>
                </a:solidFill>
                <a:latin typeface="Gothic A1 Heavy"/>
              </a:rPr>
              <a:t>Resume/Resumption</a:t>
            </a:r>
          </a:p>
          <a:p>
            <a:pPr algn="just">
              <a:lnSpc>
                <a:spcPts val="10593"/>
              </a:lnSpc>
              <a:spcBef>
                <a:spcPct val="0"/>
              </a:spcBef>
            </a:pPr>
            <a:r>
              <a:rPr lang="en-US" sz="8148" spc="-325">
                <a:solidFill>
                  <a:srgbClr val="004CC7"/>
                </a:solidFill>
                <a:latin typeface="Gothic A1 Heavy"/>
              </a:rPr>
              <a:t>Index/Indices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91841" y="2303874"/>
            <a:ext cx="10025551" cy="1479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01"/>
              </a:lnSpc>
              <a:spcBef>
                <a:spcPct val="0"/>
              </a:spcBef>
            </a:pPr>
            <a:r>
              <a:rPr lang="en-US" sz="8001" spc="-320">
                <a:solidFill>
                  <a:srgbClr val="004CC7"/>
                </a:solidFill>
                <a:ea typeface="Gothic A1 Heavy"/>
              </a:rPr>
              <a:t>접미사의 추가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707123" y="2376649"/>
          <a:ext cx="13421546" cy="7104629"/>
        </p:xfrm>
        <a:graphic>
          <a:graphicData uri="http://schemas.openxmlformats.org/drawingml/2006/table">
            <a:tbl>
              <a:tblPr/>
              <a:tblGrid>
                <a:gridCol w="6723478"/>
                <a:gridCol w="6698068"/>
              </a:tblGrid>
              <a:tr h="1776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Organization/Organ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european/europe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6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generalization/general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analysis/analyzes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6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addition/additive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urgency/urgent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615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execute/executive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599"/>
                        </a:lnSpc>
                        <a:defRPr/>
                      </a:pPr>
                      <a:r>
                        <a:rPr lang="en-US" sz="3999">
                          <a:solidFill>
                            <a:srgbClr val="004CC7"/>
                          </a:solidFill>
                          <a:latin typeface="Now Bold"/>
                        </a:rPr>
                        <a:t>create/creation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243207" y="894242"/>
            <a:ext cx="16374715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STEMMER의 오류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3207" y="894242"/>
            <a:ext cx="16374715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기본 알고리즘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519831" y="4270383"/>
            <a:ext cx="7248338" cy="1479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401"/>
              </a:lnSpc>
            </a:pPr>
            <a:r>
              <a:rPr lang="en-US" sz="8001" spc="-320">
                <a:solidFill>
                  <a:srgbClr val="004CC7"/>
                </a:solidFill>
                <a:latin typeface="Gothic A1 Heavy"/>
              </a:rPr>
              <a:t>(C)(VC)^m(V)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92171" y="7049129"/>
            <a:ext cx="9103658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 spc="-159">
                <a:solidFill>
                  <a:srgbClr val="004CC7"/>
                </a:solidFill>
                <a:latin typeface="Gothic A1"/>
              </a:rPr>
              <a:t>c는 자음 연쇄 v는 모음 연쇄 m은 단순상수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43207" y="894242"/>
            <a:ext cx="12219359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단계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43207" y="3269808"/>
            <a:ext cx="16016093" cy="529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850"/>
              </a:lnSpc>
            </a:pPr>
            <a:r>
              <a:rPr lang="en-US" sz="4500" spc="-179">
                <a:solidFill>
                  <a:srgbClr val="004CC7"/>
                </a:solidFill>
                <a:latin typeface="Gothic A1 Heavy"/>
              </a:rPr>
              <a:t>1.(m&gt;0):</a:t>
            </a:r>
          </a:p>
          <a:p>
            <a:pPr algn="just">
              <a:lnSpc>
                <a:spcPts val="5850"/>
              </a:lnSpc>
            </a:pPr>
            <a:r>
              <a:rPr lang="en-US" sz="4500" spc="-179">
                <a:solidFill>
                  <a:srgbClr val="004CC7"/>
                </a:solidFill>
                <a:latin typeface="Gothic A1 Heavy"/>
              </a:rPr>
              <a:t>2. *S: S로 끝나는 어간, S 대신 다른 대문자 알파벳이 쓰일 수 있습니다. </a:t>
            </a:r>
          </a:p>
          <a:p>
            <a:pPr algn="just">
              <a:lnSpc>
                <a:spcPts val="5850"/>
              </a:lnSpc>
            </a:pPr>
            <a:r>
              <a:rPr lang="en-US" sz="4500" spc="-179">
                <a:solidFill>
                  <a:srgbClr val="004CC7"/>
                </a:solidFill>
                <a:latin typeface="Gothic A1 Heavy"/>
              </a:rPr>
              <a:t>3.*V*: 모음을 포함하는 어간</a:t>
            </a:r>
          </a:p>
          <a:p>
            <a:pPr algn="just">
              <a:lnSpc>
                <a:spcPts val="5850"/>
              </a:lnSpc>
            </a:pPr>
            <a:r>
              <a:rPr lang="en-US" sz="4500" spc="-179">
                <a:solidFill>
                  <a:srgbClr val="004CC7"/>
                </a:solidFill>
                <a:latin typeface="Gothic A1 Heavy"/>
              </a:rPr>
              <a:t>4.*d: 이중 자음으로 끝나는 어간</a:t>
            </a:r>
          </a:p>
          <a:p>
            <a:pPr algn="just">
              <a:lnSpc>
                <a:spcPts val="5850"/>
              </a:lnSpc>
            </a:pPr>
            <a:r>
              <a:rPr lang="en-US" sz="4500" spc="-179">
                <a:solidFill>
                  <a:srgbClr val="004CC7"/>
                </a:solidFill>
                <a:latin typeface="Gothic A1 Heavy"/>
              </a:rPr>
              <a:t>5.*o: cvc로 끝나되, 두번째 나타나는 c(자음)가 W, X, Z가 아닌 형태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4632" y="3917154"/>
            <a:ext cx="7709377" cy="5796184"/>
          </a:xfrm>
          <a:custGeom>
            <a:avLst/>
            <a:gdLst/>
            <a:ahLst/>
            <a:cxnLst/>
            <a:rect r="r" b="b" t="t" l="l"/>
            <a:pathLst>
              <a:path h="5796184" w="7709377">
                <a:moveTo>
                  <a:pt x="0" y="0"/>
                </a:moveTo>
                <a:lnTo>
                  <a:pt x="7709378" y="0"/>
                </a:lnTo>
                <a:lnTo>
                  <a:pt x="7709378" y="5796184"/>
                </a:lnTo>
                <a:lnTo>
                  <a:pt x="0" y="57961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14632" y="894242"/>
            <a:ext cx="13334211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2단계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0328" y="2506819"/>
            <a:ext cx="16691735" cy="77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4900" spc="-196">
                <a:solidFill>
                  <a:srgbClr val="004CC7"/>
                </a:solidFill>
                <a:latin typeface="Gothic A1 Heavy"/>
              </a:rPr>
              <a:t>2단계부터는 1단계를 거친 단어들이 원형을 찾아나가는 과정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523507" y="5507623"/>
            <a:ext cx="8318557" cy="2112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1"/>
              </a:lnSpc>
            </a:pPr>
            <a:r>
              <a:rPr lang="en-US" sz="5151" spc="-206">
                <a:solidFill>
                  <a:srgbClr val="004CC7"/>
                </a:solidFill>
                <a:latin typeface="Gothic A1 Heavy"/>
              </a:rPr>
              <a:t>2~단계 : 뒤에 붙은 ional이나</a:t>
            </a:r>
          </a:p>
          <a:p>
            <a:pPr algn="ctr">
              <a:lnSpc>
                <a:spcPts val="5151"/>
              </a:lnSpc>
            </a:pPr>
            <a:r>
              <a:rPr lang="en-US" sz="5151" spc="-206">
                <a:solidFill>
                  <a:srgbClr val="004CC7"/>
                </a:solidFill>
                <a:latin typeface="Gothic A1 Heavy"/>
              </a:rPr>
              <a:t> ed등을 제거하고 </a:t>
            </a:r>
          </a:p>
          <a:p>
            <a:pPr algn="ctr">
              <a:lnSpc>
                <a:spcPts val="5151"/>
              </a:lnSpc>
              <a:spcBef>
                <a:spcPct val="0"/>
              </a:spcBef>
            </a:pPr>
            <a:r>
              <a:rPr lang="en-US" sz="5151" spc="-206">
                <a:solidFill>
                  <a:srgbClr val="004CC7"/>
                </a:solidFill>
                <a:ea typeface="Gothic A1 Heavy"/>
              </a:rPr>
              <a:t>규칙에 따른 철자를 덧붙인다.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897412" y="2330075"/>
            <a:ext cx="10493175" cy="3245122"/>
          </a:xfrm>
          <a:custGeom>
            <a:avLst/>
            <a:gdLst/>
            <a:ahLst/>
            <a:cxnLst/>
            <a:rect r="r" b="b" t="t" l="l"/>
            <a:pathLst>
              <a:path h="3245122" w="10493175">
                <a:moveTo>
                  <a:pt x="0" y="0"/>
                </a:moveTo>
                <a:lnTo>
                  <a:pt x="10493176" y="0"/>
                </a:lnTo>
                <a:lnTo>
                  <a:pt x="10493176" y="3245122"/>
                </a:lnTo>
                <a:lnTo>
                  <a:pt x="0" y="3245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13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43207" y="894242"/>
            <a:ext cx="13080836" cy="9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499"/>
              </a:lnSpc>
            </a:pPr>
            <a:r>
              <a:rPr lang="en-US" sz="7499">
                <a:solidFill>
                  <a:srgbClr val="004CC7"/>
                </a:solidFill>
                <a:latin typeface="Now Heavy"/>
              </a:rPr>
              <a:t>PORTER STEMMER의 3단계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DAFwoPcoSKM</dc:identifier>
  <dcterms:modified xsi:type="dcterms:W3CDTF">2011-08-01T06:04:30Z</dcterms:modified>
  <cp:revision>1</cp:revision>
  <dc:title> hw2_PorterStemmer_이진형</dc:title>
</cp:coreProperties>
</file>

<file path=docProps/thumbnail.jpeg>
</file>